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1"/>
  </p:notesMasterIdLst>
  <p:sldIdLst>
    <p:sldId id="256" r:id="rId2"/>
    <p:sldId id="257" r:id="rId3"/>
    <p:sldId id="299" r:id="rId4"/>
    <p:sldId id="309" r:id="rId5"/>
    <p:sldId id="300" r:id="rId6"/>
    <p:sldId id="301" r:id="rId7"/>
    <p:sldId id="302" r:id="rId8"/>
    <p:sldId id="259" r:id="rId9"/>
    <p:sldId id="298" r:id="rId10"/>
    <p:sldId id="296" r:id="rId11"/>
    <p:sldId id="297" r:id="rId12"/>
    <p:sldId id="304" r:id="rId13"/>
    <p:sldId id="305" r:id="rId14"/>
    <p:sldId id="308" r:id="rId15"/>
    <p:sldId id="306" r:id="rId16"/>
    <p:sldId id="307" r:id="rId17"/>
    <p:sldId id="310" r:id="rId18"/>
    <p:sldId id="303" r:id="rId19"/>
    <p:sldId id="280" r:id="rId20"/>
  </p:sldIdLst>
  <p:sldSz cx="9144000" cy="5143500" type="screen16x9"/>
  <p:notesSz cx="6858000" cy="9144000"/>
  <p:embeddedFontLst>
    <p:embeddedFont>
      <p:font typeface="Roboto Slab" panose="020B0604020202020204" charset="0"/>
      <p:regular r:id="rId22"/>
      <p:bold r:id="rId23"/>
    </p:embeddedFont>
    <p:embeddedFont>
      <p:font typeface="Source Sans Pro" panose="020B050303040302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01FB10D-A61A-4DE4-8506-F670E7A89527}">
  <a:tblStyle styleId="{701FB10D-A61A-4DE4-8506-F670E7A895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398DAF6-0271-4389-B3DC-BA433CC306D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754" y="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979316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6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ctrTitle"/>
          </p:nvPr>
        </p:nvSpPr>
        <p:spPr>
          <a:xfrm>
            <a:off x="1600200" y="1200150"/>
            <a:ext cx="6172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br>
              <a:rPr lang="en" dirty="0"/>
            </a:br>
            <a:r>
              <a:rPr lang="en-US" dirty="0"/>
              <a:t>Cloud Based Bus Pass  System</a:t>
            </a:r>
            <a:endParaRPr lang="e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9150CC-3493-44B6-E974-082C7FCE7D59}"/>
              </a:ext>
            </a:extLst>
          </p:cNvPr>
          <p:cNvSpPr txBox="1"/>
          <p:nvPr/>
        </p:nvSpPr>
        <p:spPr>
          <a:xfrm>
            <a:off x="381000" y="4095750"/>
            <a:ext cx="46962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Guided By- Mr.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Vijendra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Singh</a:t>
            </a:r>
          </a:p>
          <a:p>
            <a:endParaRPr lang="en-I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862774-C388-EE10-3787-B01442995189}"/>
              </a:ext>
            </a:extLst>
          </p:cNvPr>
          <p:cNvSpPr txBox="1"/>
          <p:nvPr/>
        </p:nvSpPr>
        <p:spPr>
          <a:xfrm>
            <a:off x="381000" y="4476750"/>
            <a:ext cx="40482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Industry Mentor- Yogesh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Ghorpade</a:t>
            </a:r>
            <a:endParaRPr lang="en-I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Google Shape;79;p13"/>
          <p:cNvSpPr txBox="1">
            <a:spLocks/>
          </p:cNvSpPr>
          <p:nvPr/>
        </p:nvSpPr>
        <p:spPr>
          <a:xfrm>
            <a:off x="8534400" y="47689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 defTabSz="914400" eaLnBrk="1" fontAlgn="auto" latinLnBrk="0" hangingPunct="1">
              <a:buSzTx/>
              <a:tabLst/>
              <a:defRPr/>
            </a:pPr>
            <a:fld id="{00000000-1234-1234-1234-123412341234}" type="slidenum">
              <a:rPr lang="en" sz="1300" b="1" smtClean="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</a:rPr>
              <a:pPr algn="r" defTabSz="914400" eaLnBrk="1" fontAlgn="auto" latinLnBrk="0" hangingPunct="1">
                <a:buSzTx/>
                <a:tabLst/>
                <a:defRPr/>
              </a:pPr>
              <a:t>1</a:t>
            </a:fld>
            <a:endParaRPr lang="en" sz="1300" b="1" dirty="0">
              <a:solidFill>
                <a:schemeClr val="accent1"/>
              </a:solidFill>
              <a:latin typeface="Source Sans Pro"/>
              <a:ea typeface="Source Sans Pro"/>
              <a:cs typeface="Source Sans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685800" y="209550"/>
            <a:ext cx="80010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 Diagram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417D9B-0772-DF04-C5B2-3C83EDE47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1042538"/>
            <a:ext cx="5943599" cy="387129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685800" y="133350"/>
            <a:ext cx="80010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Activity Diagram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64320A6-8D96-E7C0-299D-AC58972493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00" y="806194"/>
            <a:ext cx="3761733" cy="43075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FC5CA52-7BD5-E23F-CD51-8B712B4020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0101EE-B458-2BF0-8905-BCD534A38A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285750"/>
            <a:ext cx="5832600" cy="740756"/>
          </a:xfrm>
        </p:spPr>
        <p:txBody>
          <a:bodyPr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</a:p>
        </p:txBody>
      </p:sp>
      <p:sp>
        <p:nvSpPr>
          <p:cNvPr id="5" name="Google Shape;79;p13"/>
          <p:cNvSpPr txBox="1">
            <a:spLocks/>
          </p:cNvSpPr>
          <p:nvPr/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 defTabSz="914400" eaLnBrk="1" fontAlgn="auto" latinLnBrk="0" hangingPunct="1">
              <a:buSzTx/>
              <a:tabLst/>
              <a:defRPr/>
            </a:pPr>
            <a:fld id="{00000000-1234-1234-1234-123412341234}" type="slidenum">
              <a:rPr lang="en" sz="1300" b="1" smtClean="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</a:rPr>
              <a:pPr algn="r" defTabSz="914400" eaLnBrk="1" fontAlgn="auto" latinLnBrk="0" hangingPunct="1">
                <a:buSzTx/>
                <a:tabLst/>
                <a:defRPr/>
              </a:pPr>
              <a:t>12</a:t>
            </a:fld>
            <a:endParaRPr lang="en" sz="1300" b="1" dirty="0">
              <a:solidFill>
                <a:schemeClr val="accent1"/>
              </a:solidFill>
              <a:latin typeface="Source Sans Pro"/>
              <a:ea typeface="Source Sans Pro"/>
              <a:cs typeface="Source Sans Pro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20394D-2E82-4920-A524-7B14BFD0B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79;p13"/>
          <p:cNvSpPr txBox="1">
            <a:spLocks/>
          </p:cNvSpPr>
          <p:nvPr/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 defTabSz="914400" eaLnBrk="1" fontAlgn="auto" latinLnBrk="0" hangingPunct="1">
              <a:buSzTx/>
              <a:tabLst/>
              <a:defRPr/>
            </a:pPr>
            <a:fld id="{00000000-1234-1234-1234-123412341234}" type="slidenum">
              <a:rPr lang="en" sz="1300" b="1" smtClean="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</a:rPr>
              <a:pPr algn="r" defTabSz="914400" eaLnBrk="1" fontAlgn="auto" latinLnBrk="0" hangingPunct="1">
                <a:buSzTx/>
                <a:tabLst/>
                <a:defRPr/>
              </a:pPr>
              <a:t>13</a:t>
            </a:fld>
            <a:endParaRPr lang="en" sz="1300" b="1" dirty="0">
              <a:solidFill>
                <a:schemeClr val="accent1"/>
              </a:solidFill>
              <a:latin typeface="Source Sans Pro"/>
              <a:ea typeface="Source Sans Pro"/>
              <a:cs typeface="Source Sans Pr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7C678A-A076-4C28-BF14-1B80FE4F9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79;p13"/>
          <p:cNvSpPr txBox="1">
            <a:spLocks/>
          </p:cNvSpPr>
          <p:nvPr/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 defTabSz="914400" eaLnBrk="1" fontAlgn="auto" latinLnBrk="0" hangingPunct="1">
              <a:buSzTx/>
              <a:tabLst/>
              <a:defRPr/>
            </a:pPr>
            <a:fld id="{00000000-1234-1234-1234-123412341234}" type="slidenum">
              <a:rPr lang="en" sz="1300" b="1" smtClean="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</a:rPr>
              <a:pPr algn="r" defTabSz="914400" eaLnBrk="1" fontAlgn="auto" latinLnBrk="0" hangingPunct="1">
                <a:buSzTx/>
                <a:tabLst/>
                <a:defRPr/>
              </a:pPr>
              <a:t>14</a:t>
            </a:fld>
            <a:endParaRPr lang="en" sz="1300" b="1" dirty="0">
              <a:solidFill>
                <a:schemeClr val="accent1"/>
              </a:solidFill>
              <a:latin typeface="Source Sans Pro"/>
              <a:ea typeface="Source Sans Pro"/>
              <a:cs typeface="Source Sans Pro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603EEA-CFE9-5BC6-69BF-57ED66B89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149" y="1273071"/>
            <a:ext cx="5791702" cy="267027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9;p13"/>
          <p:cNvSpPr txBox="1">
            <a:spLocks/>
          </p:cNvSpPr>
          <p:nvPr/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 defTabSz="914400" eaLnBrk="1" fontAlgn="auto" latinLnBrk="0" hangingPunct="1">
              <a:buSzTx/>
              <a:tabLst/>
              <a:defRPr/>
            </a:pPr>
            <a:fld id="{00000000-1234-1234-1234-123412341234}" type="slidenum">
              <a:rPr lang="en" sz="1300" b="1" smtClean="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</a:rPr>
              <a:pPr algn="r" defTabSz="914400" eaLnBrk="1" fontAlgn="auto" latinLnBrk="0" hangingPunct="1">
                <a:buSzTx/>
                <a:tabLst/>
                <a:defRPr/>
              </a:pPr>
              <a:t>15</a:t>
            </a:fld>
            <a:endParaRPr lang="en" sz="1300" b="1" dirty="0">
              <a:solidFill>
                <a:schemeClr val="accent1"/>
              </a:solidFill>
              <a:latin typeface="Source Sans Pro"/>
              <a:ea typeface="Source Sans Pro"/>
              <a:cs typeface="Source Sans Pr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4DEDF88-CF87-6903-0312-3DB3F54BE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149" y="1221369"/>
            <a:ext cx="5791702" cy="270076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9;p13"/>
          <p:cNvSpPr txBox="1">
            <a:spLocks/>
          </p:cNvSpPr>
          <p:nvPr/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 defTabSz="914400" eaLnBrk="1" fontAlgn="auto" latinLnBrk="0" hangingPunct="1">
              <a:buSzTx/>
              <a:tabLst/>
              <a:defRPr/>
            </a:pPr>
            <a:fld id="{00000000-1234-1234-1234-123412341234}" type="slidenum">
              <a:rPr lang="en" sz="1300" b="1" smtClean="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</a:rPr>
              <a:pPr algn="r" defTabSz="914400" eaLnBrk="1" fontAlgn="auto" latinLnBrk="0" hangingPunct="1">
                <a:buSzTx/>
                <a:tabLst/>
                <a:defRPr/>
              </a:pPr>
              <a:t>16</a:t>
            </a:fld>
            <a:endParaRPr lang="en" sz="1300" b="1" dirty="0">
              <a:solidFill>
                <a:schemeClr val="accent1"/>
              </a:solidFill>
              <a:latin typeface="Source Sans Pro"/>
              <a:ea typeface="Source Sans Pro"/>
              <a:cs typeface="Source Sans Pr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922D562-AC67-944F-9FC1-06B531555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9197" y="1242707"/>
            <a:ext cx="5785605" cy="2658086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3FE1B-8BD4-D26F-9BF1-54185465F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6025" y="438150"/>
            <a:ext cx="5832600" cy="914400"/>
          </a:xfrm>
        </p:spPr>
        <p:txBody>
          <a:bodyPr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108BA5-7DFE-C03F-F256-7573EA3D42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6025" y="1885950"/>
            <a:ext cx="5832600" cy="1910361"/>
          </a:xfrm>
        </p:spPr>
        <p:txBody>
          <a:bodyPr/>
          <a:lstStyle/>
          <a:p>
            <a:r>
              <a:rPr lang="en-IN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proposed project aims to address the problem of manually issuing bus</a:t>
            </a:r>
          </a:p>
          <a:p>
            <a:r>
              <a:rPr lang="en-IN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pass and booking tickets. This method is a basic implementation of the</a:t>
            </a:r>
          </a:p>
          <a:p>
            <a:r>
              <a:rPr lang="en-IN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proposed methodology that can be improvised and customised according to</a:t>
            </a:r>
          </a:p>
          <a:p>
            <a:r>
              <a:rPr lang="en-IN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needs. It proposes to use a cloud-based platform to issue pass and book</a:t>
            </a:r>
          </a:p>
          <a:p>
            <a:r>
              <a:rPr lang="en-IN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tickets. The users can access the system in real time and book tickets based on</a:t>
            </a:r>
          </a:p>
          <a:p>
            <a:r>
              <a:rPr lang="en-IN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their destination, route and departure time.</a:t>
            </a:r>
            <a:endParaRPr lang="en-US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6653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0"/>
            <a:ext cx="7467600" cy="838200"/>
          </a:xfrm>
        </p:spPr>
        <p:txBody>
          <a:bodyPr/>
          <a:lstStyle/>
          <a:p>
            <a:pPr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AD83C1-5563-4E27-920E-5190A81364BE}"/>
              </a:ext>
            </a:extLst>
          </p:cNvPr>
          <p:cNvSpPr txBox="1"/>
          <p:nvPr/>
        </p:nvSpPr>
        <p:spPr>
          <a:xfrm>
            <a:off x="0" y="819150"/>
            <a:ext cx="86868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IN" sz="1600" dirty="0">
                <a:solidFill>
                  <a:schemeClr val="accent6">
                    <a:lumMod val="10000"/>
                  </a:schemeClr>
                </a:solidFill>
              </a:rPr>
              <a:t>https://www.researchgate.net/publication/329073305_Cloud-Based_E</a:t>
            </a:r>
          </a:p>
          <a:p>
            <a:r>
              <a:rPr lang="en-IN" sz="1600" dirty="0">
                <a:solidFill>
                  <a:schemeClr val="accent6">
                    <a:lumMod val="10000"/>
                  </a:schemeClr>
                </a:solidFill>
              </a:rPr>
              <a:t>     Learning_Using_Cloud_Computing_Platform_for_an_Effective_E-Learning</a:t>
            </a:r>
          </a:p>
          <a:p>
            <a:pPr marL="285750" indent="-285750">
              <a:buFont typeface="Wingdings" pitchFamily="2" charset="2"/>
              <a:buChar char="q"/>
            </a:pPr>
            <a:endParaRPr lang="en-IN" sz="1600" dirty="0">
              <a:solidFill>
                <a:schemeClr val="accent6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en-IN" sz="1600" dirty="0">
                <a:solidFill>
                  <a:schemeClr val="accent6">
                    <a:lumMod val="10000"/>
                  </a:schemeClr>
                </a:solidFill>
              </a:rPr>
              <a:t>S. Kim, “Security Augmenting Scheme for Bus Information System based on Smart Phone”, International Journal of Security and Its Applications, vol. 7, no. 3,(2013), pp. 337-345.</a:t>
            </a:r>
          </a:p>
          <a:p>
            <a:r>
              <a:rPr lang="en-IN" sz="1600" dirty="0">
                <a:solidFill>
                  <a:schemeClr val="accent6">
                    <a:lumMod val="10000"/>
                  </a:schemeClr>
                </a:solidFill>
              </a:rPr>
              <a:t>     (Accessed on 22 June 2022)</a:t>
            </a:r>
          </a:p>
          <a:p>
            <a:pPr marL="285750" indent="-285750">
              <a:buFont typeface="Wingdings" pitchFamily="2" charset="2"/>
              <a:buChar char="q"/>
            </a:pPr>
            <a:endParaRPr lang="en-IN" sz="1600" dirty="0">
              <a:solidFill>
                <a:schemeClr val="accent6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en-IN" sz="1600" dirty="0">
                <a:solidFill>
                  <a:schemeClr val="accent6">
                    <a:lumMod val="10000"/>
                  </a:schemeClr>
                </a:solidFill>
              </a:rPr>
              <a:t>J. Lee, K. Hong, H. Lee, J. Lim and S. Kim, “Bus information system based on smart-phone Apps”, in </a:t>
            </a:r>
            <a:r>
              <a:rPr lang="en-IN" sz="1600" dirty="0" err="1">
                <a:solidFill>
                  <a:schemeClr val="accent6">
                    <a:lumMod val="10000"/>
                  </a:schemeClr>
                </a:solidFill>
              </a:rPr>
              <a:t>Proc.of</a:t>
            </a:r>
            <a:r>
              <a:rPr lang="en-IN" sz="1600" dirty="0">
                <a:solidFill>
                  <a:schemeClr val="accent6">
                    <a:lumMod val="10000"/>
                  </a:schemeClr>
                </a:solidFill>
              </a:rPr>
              <a:t> KSCI Winter Conference (2012), pp. 219-222.</a:t>
            </a:r>
          </a:p>
          <a:p>
            <a:r>
              <a:rPr lang="en-IN" sz="1600" dirty="0">
                <a:solidFill>
                  <a:schemeClr val="accent6">
                    <a:lumMod val="10000"/>
                  </a:schemeClr>
                </a:solidFill>
              </a:rPr>
              <a:t>     (Accessed on 25 June 2022)</a:t>
            </a:r>
          </a:p>
          <a:p>
            <a:pPr marL="285750" indent="-285750">
              <a:buFont typeface="Wingdings" pitchFamily="2" charset="2"/>
              <a:buChar char="q"/>
            </a:pPr>
            <a:endParaRPr lang="en-IN" sz="1600" dirty="0">
              <a:solidFill>
                <a:schemeClr val="accent6">
                  <a:lumMod val="10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en-IN" sz="1600" dirty="0">
                <a:solidFill>
                  <a:schemeClr val="accent6">
                    <a:lumMod val="10000"/>
                  </a:schemeClr>
                </a:solidFill>
              </a:rPr>
              <a:t>S. </a:t>
            </a:r>
            <a:r>
              <a:rPr lang="en-IN" sz="1600" dirty="0" err="1">
                <a:solidFill>
                  <a:schemeClr val="accent6">
                    <a:lumMod val="10000"/>
                  </a:schemeClr>
                </a:solidFill>
              </a:rPr>
              <a:t>Chandurkar</a:t>
            </a:r>
            <a:r>
              <a:rPr lang="en-IN" sz="1600" dirty="0">
                <a:solidFill>
                  <a:schemeClr val="accent6">
                    <a:lumMod val="10000"/>
                  </a:schemeClr>
                </a:solidFill>
              </a:rPr>
              <a:t>, S. </a:t>
            </a:r>
            <a:r>
              <a:rPr lang="en-IN" sz="1600" dirty="0" err="1">
                <a:solidFill>
                  <a:schemeClr val="accent6">
                    <a:lumMod val="10000"/>
                  </a:schemeClr>
                </a:solidFill>
              </a:rPr>
              <a:t>Mugade</a:t>
            </a:r>
            <a:r>
              <a:rPr lang="en-IN" sz="1600" dirty="0">
                <a:solidFill>
                  <a:schemeClr val="accent6">
                    <a:lumMod val="10000"/>
                  </a:schemeClr>
                </a:solidFill>
              </a:rPr>
              <a:t>, S. Sinha, M. </a:t>
            </a:r>
            <a:r>
              <a:rPr lang="en-IN" sz="1600" dirty="0" err="1">
                <a:solidFill>
                  <a:schemeClr val="accent6">
                    <a:lumMod val="10000"/>
                  </a:schemeClr>
                </a:solidFill>
              </a:rPr>
              <a:t>Misal</a:t>
            </a:r>
            <a:r>
              <a:rPr lang="en-IN" sz="1600" dirty="0">
                <a:solidFill>
                  <a:schemeClr val="accent6">
                    <a:lumMod val="10000"/>
                  </a:schemeClr>
                </a:solidFill>
              </a:rPr>
              <a:t> and P. </a:t>
            </a:r>
            <a:r>
              <a:rPr lang="en-IN" sz="1600" dirty="0" err="1">
                <a:solidFill>
                  <a:schemeClr val="accent6">
                    <a:lumMod val="10000"/>
                  </a:schemeClr>
                </a:solidFill>
              </a:rPr>
              <a:t>Borekar</a:t>
            </a:r>
            <a:r>
              <a:rPr lang="en-IN" sz="1600" dirty="0">
                <a:solidFill>
                  <a:schemeClr val="accent6">
                    <a:lumMod val="10000"/>
                  </a:schemeClr>
                </a:solidFill>
              </a:rPr>
              <a:t>, “Implementation of Real Time Bus Monitoring and Passenger Information System”, International Journal of Scientific and Research Publications, vol. 3, no. 5,(2013), pp. 1-5.</a:t>
            </a:r>
          </a:p>
          <a:p>
            <a:r>
              <a:rPr lang="en-IN" sz="1600" dirty="0">
                <a:solidFill>
                  <a:schemeClr val="accent6">
                    <a:lumMod val="10000"/>
                  </a:schemeClr>
                </a:solidFill>
              </a:rPr>
              <a:t>     (Accessed on 25 June 2022)</a:t>
            </a:r>
          </a:p>
        </p:txBody>
      </p:sp>
      <p:sp>
        <p:nvSpPr>
          <p:cNvPr id="5" name="Google Shape;79;p13"/>
          <p:cNvSpPr txBox="1">
            <a:spLocks/>
          </p:cNvSpPr>
          <p:nvPr/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 defTabSz="914400" eaLnBrk="1" fontAlgn="auto" latinLnBrk="0" hangingPunct="1">
              <a:buSzTx/>
              <a:tabLst/>
              <a:defRPr/>
            </a:pPr>
            <a:fld id="{00000000-1234-1234-1234-123412341234}" type="slidenum">
              <a:rPr lang="en" sz="1300" b="1" smtClean="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</a:rPr>
              <a:pPr algn="r" defTabSz="914400" eaLnBrk="1" fontAlgn="auto" latinLnBrk="0" hangingPunct="1">
                <a:buSzTx/>
                <a:tabLst/>
                <a:defRPr/>
              </a:pPr>
              <a:t>18</a:t>
            </a:fld>
            <a:endParaRPr lang="en" sz="1300" b="1" dirty="0">
              <a:solidFill>
                <a:schemeClr val="accent1"/>
              </a:solidFill>
              <a:latin typeface="Source Sans Pro"/>
              <a:ea typeface="Source Sans Pro"/>
              <a:cs typeface="Source Sans Pr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6"/>
          <p:cNvSpPr txBox="1">
            <a:spLocks noGrp="1"/>
          </p:cNvSpPr>
          <p:nvPr>
            <p:ph type="ctrTitle" idx="4294967295"/>
          </p:nvPr>
        </p:nvSpPr>
        <p:spPr>
          <a:xfrm>
            <a:off x="914400" y="1885950"/>
            <a:ext cx="6781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/>
              <a:t>Thank You!</a:t>
            </a:r>
            <a:endParaRPr sz="6000" b="1" dirty="0"/>
          </a:p>
        </p:txBody>
      </p:sp>
      <p:sp>
        <p:nvSpPr>
          <p:cNvPr id="406" name="Google Shape;406;p36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US" sz="3600" b="1" dirty="0"/>
              <a:t>Team Members</a:t>
            </a:r>
            <a:endParaRPr lang="en" sz="3600" b="1"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/>
          </a:p>
        </p:txBody>
      </p: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B4EFC69D-38A5-1607-F8D0-7F920103BB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752400"/>
              </p:ext>
            </p:extLst>
          </p:nvPr>
        </p:nvGraphicFramePr>
        <p:xfrm>
          <a:off x="609600" y="1885950"/>
          <a:ext cx="8135892" cy="239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5472">
                  <a:extLst>
                    <a:ext uri="{9D8B030D-6E8A-4147-A177-3AD203B41FA5}">
                      <a16:colId xmlns:a16="http://schemas.microsoft.com/office/drawing/2014/main" val="2274326047"/>
                    </a:ext>
                  </a:extLst>
                </a:gridCol>
                <a:gridCol w="2710210">
                  <a:extLst>
                    <a:ext uri="{9D8B030D-6E8A-4147-A177-3AD203B41FA5}">
                      <a16:colId xmlns:a16="http://schemas.microsoft.com/office/drawing/2014/main" val="701493771"/>
                    </a:ext>
                  </a:extLst>
                </a:gridCol>
                <a:gridCol w="27102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          </a:t>
                      </a: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Members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1" dirty="0"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Roll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Course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96868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baseline="0" dirty="0">
                          <a:latin typeface="+mj-lt"/>
                          <a:cs typeface="Times New Roman" panose="02020603050405020304" pitchFamily="18" charset="0"/>
                        </a:rPr>
                        <a:t>Gaurav Porwal</a:t>
                      </a:r>
                      <a:endParaRPr lang="en-IN" b="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R110219054</a:t>
                      </a:r>
                      <a:endParaRPr lang="en-US" sz="1400" dirty="0">
                        <a:latin typeface="Times New Roman" panose="020206030504050203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B.Tech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CSE CCVT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8045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j-lt"/>
                          <a:cs typeface="Times New Roman" panose="02020603050405020304" pitchFamily="18" charset="0"/>
                        </a:rPr>
                        <a:t>Anirudh Kushwah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R110219015</a:t>
                      </a:r>
                      <a:endParaRPr lang="en-US" sz="1400" dirty="0">
                        <a:latin typeface="Times New Roman" panose="020206030504050203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B.Tech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CSE CCVT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42941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dirty="0">
                          <a:latin typeface="+mj-lt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Kushagra Joshi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R110219061</a:t>
                      </a:r>
                      <a:endParaRPr lang="en-US" sz="1400" dirty="0">
                        <a:latin typeface="Times New Roman" panose="020206030504050203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B.Tech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CSE CCVT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3458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+mj-lt"/>
                        </a:rPr>
                        <a:t>Nayan Naugain </a:t>
                      </a:r>
                      <a:endParaRPr lang="en-US" sz="1400" b="0" dirty="0">
                        <a:latin typeface="+mj-lt"/>
                        <a:ea typeface="Tahom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R110219090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B.Tech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CSE CCVT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7151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dirty="0">
                          <a:latin typeface="+mj-lt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Kumar Baibhav</a:t>
                      </a:r>
                    </a:p>
                    <a:p>
                      <a:pPr algn="ctr"/>
                      <a:endParaRPr lang="en-US" sz="1400" b="0" dirty="0">
                        <a:latin typeface="+mj-lt"/>
                        <a:ea typeface="Tahom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457189" rtl="0" eaLnBrk="1" latinLnBrk="0" hangingPunct="1"/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R110211074</a:t>
                      </a:r>
                    </a:p>
                    <a:p>
                      <a:pPr algn="ctr"/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B.Tech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CSE CCVT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b="1" dirty="0"/>
              <a:t>Introduction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971550"/>
            <a:ext cx="7824463" cy="3725700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The cloud based bus pass system is developed with the help of Express,MongoDB,Node.js and for frontend HTML,CSS and JavaScript.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The cloud based bus pass system is designed with a user friendly interface.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The main purpose of this project is to automate pass issuing procedure and enable safe and secure and safe payments as well through the use of UPI’s.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 lang="e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b="1" dirty="0"/>
              <a:t>Project Objectives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971550"/>
            <a:ext cx="7824463" cy="3725700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This project objective is to use a cloud based buss pass system for booking tickets which is user-friendly and easy to use.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Users can issue their bus passes online without waiting in long queues to get their passes.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The passes are generated online so the chance of getting them misplaced or stolen is minimal.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 lang="e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3350"/>
            <a:ext cx="7571700" cy="702600"/>
          </a:xfrm>
        </p:spPr>
        <p:txBody>
          <a:bodyPr/>
          <a:lstStyle/>
          <a:p>
            <a:pPr algn="ctr"/>
            <a:r>
              <a:rPr lang="en-US" sz="3600" b="1" dirty="0"/>
              <a:t>Motivation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666750"/>
            <a:ext cx="7824463" cy="3725700"/>
          </a:xfrm>
        </p:spPr>
        <p:txBody>
          <a:bodyPr/>
          <a:lstStyle/>
          <a:p>
            <a:pPr algn="just">
              <a:buFont typeface="Wingdings" pitchFamily="2" charset="2"/>
              <a:buChar char="q"/>
            </a:pPr>
            <a:r>
              <a:rPr lang="en-US" dirty="0">
                <a:solidFill>
                  <a:schemeClr val="tx1"/>
                </a:solidFill>
              </a:rPr>
              <a:t>One of the primary issue in the process of physically getting bus pass and tickets is that the user has to wait in long queues to submit their documents. </a:t>
            </a:r>
          </a:p>
          <a:p>
            <a:pPr algn="just">
              <a:buFont typeface="Wingdings" pitchFamily="2" charset="2"/>
              <a:buChar char="q"/>
            </a:pPr>
            <a:r>
              <a:rPr lang="en-US" dirty="0">
                <a:solidFill>
                  <a:schemeClr val="tx1"/>
                </a:solidFill>
              </a:rPr>
              <a:t>And only after verification the ticket/pass is issued.</a:t>
            </a:r>
          </a:p>
          <a:p>
            <a:pPr algn="just">
              <a:buFont typeface="Wingdings" pitchFamily="2" charset="2"/>
              <a:buChar char="q"/>
            </a:pPr>
            <a:r>
              <a:rPr lang="en-US" dirty="0">
                <a:solidFill>
                  <a:schemeClr val="tx1"/>
                </a:solidFill>
              </a:rPr>
              <a:t>With an online automated platform to issue pass and book ticket, the human intervention is reduced and hence chances of error are minimal.</a:t>
            </a:r>
          </a:p>
          <a:p>
            <a:pPr algn="just">
              <a:buFont typeface="Wingdings" pitchFamily="2" charset="2"/>
              <a:buChar char="q"/>
            </a:pPr>
            <a:r>
              <a:rPr lang="en-US" dirty="0">
                <a:solidFill>
                  <a:schemeClr val="tx1"/>
                </a:solidFill>
              </a:rPr>
              <a:t>Chance of tickets being misplaced or stolen is reduced as user carry an e-ticket.</a:t>
            </a:r>
          </a:p>
          <a:p>
            <a:pPr algn="just">
              <a:buFont typeface="Wingdings" pitchFamily="2" charset="2"/>
              <a:buChar char="q"/>
            </a:pPr>
            <a:r>
              <a:rPr lang="en-US" dirty="0">
                <a:solidFill>
                  <a:schemeClr val="tx1"/>
                </a:solidFill>
              </a:rPr>
              <a:t>This is a more convenient and user friendly process to </a:t>
            </a:r>
            <a:r>
              <a:rPr lang="en-US">
                <a:solidFill>
                  <a:schemeClr val="tx1"/>
                </a:solidFill>
              </a:rPr>
              <a:t>book ticket.</a:t>
            </a:r>
            <a:endParaRPr lang="en-US" dirty="0">
              <a:solidFill>
                <a:schemeClr val="tx1"/>
              </a:solidFill>
            </a:endParaRPr>
          </a:p>
          <a:p>
            <a:pPr algn="just">
              <a:buFont typeface="Wingdings" pitchFamily="2" charset="2"/>
              <a:buChar char="q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 lang="e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</a:t>
            </a:r>
            <a:endParaRPr lang="en-US" sz="3600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971550"/>
            <a:ext cx="7824463" cy="3725700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In the existing systems</a:t>
            </a:r>
            <a:r>
              <a:rPr lang="en-US" dirty="0">
                <a:latin typeface="+mj-lt"/>
              </a:rPr>
              <a:t>,</a:t>
            </a:r>
            <a:r>
              <a:rPr lang="en-IN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IN" dirty="0">
                <a:solidFill>
                  <a:srgbClr val="000000"/>
                </a:solidFill>
                <a:effectLst/>
                <a:latin typeface="Source Sans Pro" panose="020B0604020202020204" pitchFamily="34" charset="0"/>
                <a:ea typeface="Source Sans Pro" panose="020B0604020202020204" pitchFamily="34" charset="0"/>
              </a:rPr>
              <a:t>pass generation and renewal was a manual process. The user had to visit the office and submit their details and wait for approval which is time-consuming.</a:t>
            </a:r>
          </a:p>
          <a:p>
            <a:pPr>
              <a:buFont typeface="Wingdings" pitchFamily="2" charset="2"/>
              <a:buChar char="q"/>
            </a:pPr>
            <a:r>
              <a:rPr lang="en-IN" sz="2000" dirty="0">
                <a:solidFill>
                  <a:srgbClr val="000000"/>
                </a:solidFill>
                <a:effectLst/>
                <a:latin typeface="Source Sans Pro" panose="020B0604020202020204" pitchFamily="34" charset="0"/>
                <a:ea typeface="Source Sans Pro" panose="020B0604020202020204" pitchFamily="34" charset="0"/>
              </a:rPr>
              <a:t>People working 9-5 jobs and students going to colleges or schools had to wait in long queues to get their pass. This </a:t>
            </a:r>
            <a:r>
              <a:rPr lang="en-IN" dirty="0">
                <a:solidFill>
                  <a:srgbClr val="000000"/>
                </a:solidFill>
                <a:latin typeface="Source Sans Pro" panose="020B0604020202020204" pitchFamily="34" charset="0"/>
                <a:ea typeface="Source Sans Pro" panose="020B0604020202020204" pitchFamily="34" charset="0"/>
              </a:rPr>
              <a:t>was not</a:t>
            </a:r>
            <a:r>
              <a:rPr lang="en-IN" sz="2000" dirty="0">
                <a:solidFill>
                  <a:srgbClr val="000000"/>
                </a:solidFill>
                <a:effectLst/>
                <a:latin typeface="Source Sans Pro" panose="020B0604020202020204" pitchFamily="34" charset="0"/>
                <a:ea typeface="Source Sans Pro" panose="020B0604020202020204" pitchFamily="34" charset="0"/>
              </a:rPr>
              <a:t> an efficient approach for the daily passenger in their day-to-day bus journey</a:t>
            </a:r>
            <a:r>
              <a:rPr lang="en-US" dirty="0"/>
              <a:t>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 lang="e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  <a:endParaRPr lang="en-US" sz="3600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971550"/>
            <a:ext cx="7824463" cy="3725700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>
                <a:solidFill>
                  <a:schemeClr val="tx1"/>
                </a:solidFill>
              </a:rPr>
              <a:t>To overcome the drawbacks of the existing system, the proposed system has been evolved.</a:t>
            </a:r>
          </a:p>
          <a:p>
            <a:pPr>
              <a:buFont typeface="Wingdings" pitchFamily="2" charset="2"/>
              <a:buChar char="q"/>
            </a:pPr>
            <a:r>
              <a:rPr lang="en-US" dirty="0">
                <a:solidFill>
                  <a:schemeClr val="tx1"/>
                </a:solidFill>
              </a:rPr>
              <a:t>Here we use an online cloud based system to issue pass and book tickets for travel.</a:t>
            </a:r>
          </a:p>
          <a:p>
            <a:pPr>
              <a:buFont typeface="Wingdings" pitchFamily="2" charset="2"/>
              <a:buChar char="q"/>
            </a:pPr>
            <a:r>
              <a:rPr lang="en-US" dirty="0">
                <a:solidFill>
                  <a:schemeClr val="tx1"/>
                </a:solidFill>
              </a:rPr>
              <a:t>Users can register themselves over at the platform and then book ticket to their destination.</a:t>
            </a:r>
          </a:p>
          <a:p>
            <a:pPr>
              <a:buFont typeface="Wingdings" pitchFamily="2" charset="2"/>
              <a:buChar char="q"/>
            </a:pPr>
            <a:r>
              <a:rPr lang="en-US" dirty="0">
                <a:solidFill>
                  <a:schemeClr val="tx1"/>
                </a:solidFill>
              </a:rPr>
              <a:t>Users can access it from anywhere and make safe and secure payments through UPIs or Net-banking.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 lang="e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685800" y="361950"/>
            <a:ext cx="80010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&amp; Software Requirements</a:t>
            </a:r>
            <a:endParaRPr sz="360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/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0E046FCF-7493-406B-849D-54ABFBD8CB30}"/>
              </a:ext>
            </a:extLst>
          </p:cNvPr>
          <p:cNvSpPr txBox="1">
            <a:spLocks/>
          </p:cNvSpPr>
          <p:nvPr/>
        </p:nvSpPr>
        <p:spPr>
          <a:xfrm>
            <a:off x="685800" y="1047751"/>
            <a:ext cx="8077200" cy="3886200"/>
          </a:xfrm>
          <a:prstGeom prst="rect">
            <a:avLst/>
          </a:prstGeom>
        </p:spPr>
        <p:txBody>
          <a:bodyPr/>
          <a:lstStyle>
            <a:lvl1pPr marL="342891" indent="-342891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457189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457189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457189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385"/>
              </a:spcBef>
              <a:spcAft>
                <a:spcPts val="800"/>
              </a:spcAft>
              <a:buNone/>
            </a:pPr>
            <a:r>
              <a:rPr lang="en-IN" sz="20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Hardware Components: </a:t>
            </a:r>
            <a:endParaRPr lang="en-IN" sz="1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985">
              <a:spcAft>
                <a:spcPts val="800"/>
              </a:spcAft>
            </a:pPr>
            <a:r>
              <a:rPr lang="en-IN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Primary Memory (RAM) - 4GB and higher </a:t>
            </a:r>
            <a:endParaRPr lang="en-IN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985">
              <a:spcAft>
                <a:spcPts val="800"/>
              </a:spcAft>
            </a:pPr>
            <a:r>
              <a:rPr lang="en-IN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Secondary memory (ROM) - 5-GB and higher </a:t>
            </a:r>
            <a:endParaRPr lang="en-IN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985">
              <a:spcAft>
                <a:spcPts val="800"/>
              </a:spcAft>
            </a:pPr>
            <a:r>
              <a:rPr lang="en-IN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Processor - Intel CORE i3 and higher </a:t>
            </a:r>
            <a:endParaRPr lang="en-IN" sz="1400" dirty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800"/>
              </a:spcAft>
              <a:buNone/>
            </a:pPr>
            <a:r>
              <a:rPr lang="en-IN" sz="20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Software Components: </a:t>
            </a:r>
            <a:endParaRPr lang="en-IN" sz="1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en-IN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OS: Windows 10</a:t>
            </a:r>
            <a:endParaRPr lang="en-IN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Bef>
                <a:spcPts val="580"/>
              </a:spcBef>
              <a:spcAft>
                <a:spcPts val="800"/>
              </a:spcAft>
            </a:pPr>
            <a:r>
              <a:rPr lang="en-IN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Cloud: AWS, AZURE</a:t>
            </a:r>
            <a:endParaRPr lang="en-IN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Bef>
                <a:spcPts val="580"/>
              </a:spcBef>
              <a:spcAft>
                <a:spcPts val="800"/>
              </a:spcAft>
            </a:pPr>
            <a:r>
              <a:rPr lang="en-IN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Front end: Html, CSS, Java Script, Bootstrap</a:t>
            </a:r>
            <a:endParaRPr lang="en-IN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Bef>
                <a:spcPts val="580"/>
              </a:spcBef>
              <a:spcAft>
                <a:spcPts val="800"/>
              </a:spcAft>
            </a:pPr>
            <a:r>
              <a:rPr lang="en-IN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Back end: Cloud shell, Node JS, Express.JS, React.JS</a:t>
            </a:r>
            <a:endParaRPr lang="en-IN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en-IN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Database: MongoDB</a:t>
            </a:r>
            <a:endParaRPr lang="en-IN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685800" y="133350"/>
            <a:ext cx="80010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Flow Diagram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0810E4F-94A9-DD1D-A2E5-87B1CDC89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835950"/>
            <a:ext cx="5791702" cy="39442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803</Words>
  <Application>Microsoft Office PowerPoint</Application>
  <PresentationFormat>On-screen Show (16:9)</PresentationFormat>
  <Paragraphs>97</Paragraphs>
  <Slides>19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Times New Roman</vt:lpstr>
      <vt:lpstr>Roboto Slab</vt:lpstr>
      <vt:lpstr>Arial</vt:lpstr>
      <vt:lpstr>Source Sans Pro</vt:lpstr>
      <vt:lpstr>Wingdings</vt:lpstr>
      <vt:lpstr>Cordelia template</vt:lpstr>
      <vt:lpstr> Cloud Based Bus Pass  System</vt:lpstr>
      <vt:lpstr>Team Members</vt:lpstr>
      <vt:lpstr>Introduction</vt:lpstr>
      <vt:lpstr>Project Objectives</vt:lpstr>
      <vt:lpstr>Motivation</vt:lpstr>
      <vt:lpstr>Existing System</vt:lpstr>
      <vt:lpstr>Proposed System</vt:lpstr>
      <vt:lpstr>Hardware &amp; Software Requirements</vt:lpstr>
      <vt:lpstr>Process Flow Diagram</vt:lpstr>
      <vt:lpstr>Sequence Diagram</vt:lpstr>
      <vt:lpstr>Activity Diagram</vt:lpstr>
      <vt:lpstr>Snapshots</vt:lpstr>
      <vt:lpstr>PowerPoint Presentation</vt:lpstr>
      <vt:lpstr>PowerPoint Presentation</vt:lpstr>
      <vt:lpstr>PowerPoint Presentation</vt:lpstr>
      <vt:lpstr>PowerPoint Presentation</vt:lpstr>
      <vt:lpstr>Conclusion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Based Secure Text Transfer</dc:title>
  <dc:creator>asus</dc:creator>
  <cp:lastModifiedBy>Nayan Naugain</cp:lastModifiedBy>
  <cp:revision>6</cp:revision>
  <dcterms:modified xsi:type="dcterms:W3CDTF">2022-08-20T13:27:33Z</dcterms:modified>
</cp:coreProperties>
</file>